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sldIdLst>
    <p:sldId id="256" r:id="rId2"/>
    <p:sldId id="257" r:id="rId3"/>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2972"/>
    <a:srgbClr val="1A1682"/>
    <a:srgbClr val="EADA8C"/>
    <a:srgbClr val="F1E422"/>
    <a:srgbClr val="FEF200"/>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9"/>
    <p:restoredTop sz="94674"/>
  </p:normalViewPr>
  <p:slideViewPr>
    <p:cSldViewPr snapToObjects="1">
      <p:cViewPr varScale="1">
        <p:scale>
          <a:sx n="74" d="100"/>
          <a:sy n="74" d="100"/>
        </p:scale>
        <p:origin x="3180"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4A03E-1B19-0747-8CCB-69A58B67A242}" type="datetimeFigureOut">
              <a:rPr lang="en-US" smtClean="0"/>
              <a:t>4/6/2023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63DF4-19B6-AD46-B14D-4BE532410B02}" type="slidenum">
              <a:rPr lang="en-US" smtClean="0"/>
              <a:t>‹#›</a:t>
            </a:fld>
            <a:endParaRPr lang="en-US"/>
          </a:p>
        </p:txBody>
      </p:sp>
    </p:spTree>
    <p:extLst>
      <p:ext uri="{BB962C8B-B14F-4D97-AF65-F5344CB8AC3E}">
        <p14:creationId xmlns:p14="http://schemas.microsoft.com/office/powerpoint/2010/main" val="93248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3DF4-19B6-AD46-B14D-4BE532410B02}" type="slidenum">
              <a:rPr lang="en-US" smtClean="0"/>
              <a:t>2</a:t>
            </a:fld>
            <a:endParaRPr lang="en-US"/>
          </a:p>
        </p:txBody>
      </p:sp>
    </p:spTree>
    <p:extLst>
      <p:ext uri="{BB962C8B-B14F-4D97-AF65-F5344CB8AC3E}">
        <p14:creationId xmlns:p14="http://schemas.microsoft.com/office/powerpoint/2010/main" val="206880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6C1449-A721-3646-B6BA-BDA834666EE4}"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1E2F-93F9-E84E-AEF4-96B858DB9B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6C1449-A721-3646-B6BA-BDA834666EE4}"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1E2F-93F9-E84E-AEF4-96B858DB9B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6C1449-A721-3646-B6BA-BDA834666EE4}"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1E2F-93F9-E84E-AEF4-96B858DB9B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6C1449-A721-3646-B6BA-BDA834666EE4}"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1E2F-93F9-E84E-AEF4-96B858DB9B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C1449-A721-3646-B6BA-BDA834666EE4}"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1E2F-93F9-E84E-AEF4-96B858DB9B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6C1449-A721-3646-B6BA-BDA834666EE4}"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E1E2F-93F9-E84E-AEF4-96B858DB9B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6C1449-A721-3646-B6BA-BDA834666EE4}"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E1E2F-93F9-E84E-AEF4-96B858DB9B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6C1449-A721-3646-B6BA-BDA834666EE4}"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E1E2F-93F9-E84E-AEF4-96B858DB9B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C1449-A721-3646-B6BA-BDA834666EE4}"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E1E2F-93F9-E84E-AEF4-96B858DB9B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C1449-A721-3646-B6BA-BDA834666EE4}"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E1E2F-93F9-E84E-AEF4-96B858DB9B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C1449-A721-3646-B6BA-BDA834666EE4}"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E1E2F-93F9-E84E-AEF4-96B858DB9B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36C1449-A721-3646-B6BA-BDA834666EE4}" type="datetimeFigureOut">
              <a:rPr lang="en-US" smtClean="0"/>
              <a:t>4/6/2023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E41E1E2F-93F9-E84E-AEF4-96B858DB9B3A}" type="slidenum">
              <a:rPr lang="en-US" smtClean="0"/>
              <a:t>‹#›</a:t>
            </a:fld>
            <a:endParaRPr lang="en-US"/>
          </a:p>
        </p:txBody>
      </p:sp>
    </p:spTree>
    <p:extLst>
      <p:ext uri="{BB962C8B-B14F-4D97-AF65-F5344CB8AC3E}">
        <p14:creationId xmlns:p14="http://schemas.microsoft.com/office/powerpoint/2010/main" val="1196818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ject-safe.or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83695" y="7584737"/>
            <a:ext cx="1726555" cy="2163884"/>
          </a:xfrm>
          <a:prstGeom prst="rect">
            <a:avLst/>
          </a:prstGeom>
          <a:solidFill>
            <a:srgbClr val="5C2972">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5690" y="2510160"/>
            <a:ext cx="1672815" cy="1686214"/>
          </a:xfrm>
          <a:prstGeom prst="rect">
            <a:avLst/>
          </a:prstGeom>
          <a:solidFill>
            <a:srgbClr val="5C2972">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 y="0"/>
            <a:ext cx="7772402" cy="1991787"/>
          </a:xfrm>
          <a:prstGeom prst="rect">
            <a:avLst/>
          </a:prstGeom>
          <a:solidFill>
            <a:srgbClr val="5C2972">
              <a:alpha val="7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68458" y="99078"/>
            <a:ext cx="5540432" cy="831490"/>
          </a:xfrm>
        </p:spPr>
        <p:txBody>
          <a:bodyPr>
            <a:noAutofit/>
          </a:bodyPr>
          <a:lstStyle/>
          <a:p>
            <a:pPr>
              <a:lnSpc>
                <a:spcPct val="150000"/>
              </a:lnSpc>
            </a:pPr>
            <a:r>
              <a:rPr lang="en-US" sz="1800" b="1" spc="600" dirty="0" smtClean="0">
                <a:solidFill>
                  <a:schemeClr val="bg1"/>
                </a:solidFill>
                <a:latin typeface="Avenir Next" charset="0"/>
                <a:ea typeface="Avenir Next" charset="0"/>
                <a:cs typeface="Avenir Next" charset="0"/>
              </a:rPr>
              <a:t>Annual Sponsorships </a:t>
            </a:r>
            <a:r>
              <a:rPr lang="en-US" sz="2000" b="1" spc="600" dirty="0" smtClean="0">
                <a:solidFill>
                  <a:schemeClr val="bg1"/>
                </a:solidFill>
                <a:latin typeface="Avenir Next" charset="0"/>
                <a:ea typeface="Avenir Next" charset="0"/>
                <a:cs typeface="Avenir Next" charset="0"/>
              </a:rPr>
              <a:t/>
            </a:r>
            <a:br>
              <a:rPr lang="en-US" sz="2000" b="1" spc="600" dirty="0" smtClean="0">
                <a:solidFill>
                  <a:schemeClr val="bg1"/>
                </a:solidFill>
                <a:latin typeface="Avenir Next" charset="0"/>
                <a:ea typeface="Avenir Next" charset="0"/>
                <a:cs typeface="Avenir Next" charset="0"/>
              </a:rPr>
            </a:br>
            <a:r>
              <a:rPr lang="en-US" sz="1800" spc="600" dirty="0" smtClean="0">
                <a:solidFill>
                  <a:schemeClr val="bg1"/>
                </a:solidFill>
                <a:latin typeface="Avenir Next" charset="0"/>
                <a:ea typeface="Avenir Next" charset="0"/>
                <a:cs typeface="Avenir Next" charset="0"/>
              </a:rPr>
              <a:t>Project Safe, Inc.</a:t>
            </a:r>
            <a:endParaRPr lang="en-US" sz="1800" spc="600" dirty="0">
              <a:solidFill>
                <a:schemeClr val="bg1"/>
              </a:solidFill>
              <a:latin typeface="Avenir Next" charset="0"/>
              <a:ea typeface="Avenir Next" charset="0"/>
              <a:cs typeface="Avenir Next" charset="0"/>
            </a:endParaRPr>
          </a:p>
        </p:txBody>
      </p:sp>
      <p:sp>
        <p:nvSpPr>
          <p:cNvPr id="3" name="Subtitle 2"/>
          <p:cNvSpPr>
            <a:spLocks noGrp="1"/>
          </p:cNvSpPr>
          <p:nvPr>
            <p:ph type="subTitle" idx="1"/>
          </p:nvPr>
        </p:nvSpPr>
        <p:spPr>
          <a:xfrm>
            <a:off x="2043063" y="2296570"/>
            <a:ext cx="2932576" cy="475257"/>
          </a:xfrm>
        </p:spPr>
        <p:txBody>
          <a:bodyPr/>
          <a:lstStyle/>
          <a:p>
            <a:pPr algn="l"/>
            <a:r>
              <a:rPr lang="en-US" b="1" dirty="0" smtClean="0">
                <a:solidFill>
                  <a:srgbClr val="1A1682"/>
                </a:solidFill>
                <a:latin typeface="Avenir Next" charset="0"/>
                <a:ea typeface="Avenir Next" charset="0"/>
                <a:cs typeface="Avenir Next" charset="0"/>
              </a:rPr>
              <a:t>SPONSORING US</a:t>
            </a:r>
            <a:endParaRPr lang="en-US" b="1" dirty="0">
              <a:solidFill>
                <a:srgbClr val="1A1682"/>
              </a:solidFill>
              <a:latin typeface="Avenir Next" charset="0"/>
              <a:ea typeface="Avenir Next" charset="0"/>
              <a:cs typeface="Avenir Next" charset="0"/>
            </a:endParaRPr>
          </a:p>
        </p:txBody>
      </p:sp>
      <p:sp>
        <p:nvSpPr>
          <p:cNvPr id="6" name="Rectangle 5"/>
          <p:cNvSpPr/>
          <p:nvPr/>
        </p:nvSpPr>
        <p:spPr>
          <a:xfrm>
            <a:off x="0" y="1948925"/>
            <a:ext cx="7772400" cy="299259"/>
          </a:xfrm>
          <a:prstGeom prst="rect">
            <a:avLst/>
          </a:prstGeom>
          <a:solidFill>
            <a:srgbClr val="EAD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762522" y="128882"/>
            <a:ext cx="1175097" cy="1969673"/>
          </a:xfrm>
          <a:prstGeom prst="rect">
            <a:avLst/>
          </a:prstGeom>
        </p:spPr>
      </p:pic>
      <p:sp>
        <p:nvSpPr>
          <p:cNvPr id="8" name="TextBox 7"/>
          <p:cNvSpPr txBox="1"/>
          <p:nvPr/>
        </p:nvSpPr>
        <p:spPr>
          <a:xfrm>
            <a:off x="2498150" y="902413"/>
            <a:ext cx="2880359" cy="854080"/>
          </a:xfrm>
          <a:prstGeom prst="rect">
            <a:avLst/>
          </a:prstGeom>
          <a:noFill/>
        </p:spPr>
        <p:txBody>
          <a:bodyPr wrap="square" rtlCol="0">
            <a:spAutoFit/>
          </a:bodyPr>
          <a:lstStyle/>
          <a:p>
            <a:pPr algn="ctr">
              <a:lnSpc>
                <a:spcPct val="150000"/>
              </a:lnSpc>
            </a:pPr>
            <a:r>
              <a:rPr lang="en-US" sz="1100" i="1" smtClean="0">
                <a:solidFill>
                  <a:srgbClr val="1A1682"/>
                </a:solidFill>
                <a:latin typeface="News Gothic MT" charset="0"/>
                <a:ea typeface="News Gothic MT" charset="0"/>
                <a:cs typeface="News Gothic MT" charset="0"/>
              </a:rPr>
              <a:t>706-549-0922</a:t>
            </a:r>
            <a:endParaRPr lang="en-US" sz="1100" i="1" dirty="0" smtClean="0">
              <a:solidFill>
                <a:srgbClr val="1A1682"/>
              </a:solidFill>
              <a:latin typeface="News Gothic MT" charset="0"/>
              <a:ea typeface="News Gothic MT" charset="0"/>
              <a:cs typeface="News Gothic MT" charset="0"/>
            </a:endParaRPr>
          </a:p>
          <a:p>
            <a:pPr algn="ctr">
              <a:lnSpc>
                <a:spcPct val="150000"/>
              </a:lnSpc>
            </a:pPr>
            <a:r>
              <a:rPr lang="en-US" sz="1100" i="1" dirty="0" smtClean="0">
                <a:solidFill>
                  <a:srgbClr val="1A1682"/>
                </a:solidFill>
                <a:latin typeface="News Gothic MT" charset="0"/>
                <a:ea typeface="News Gothic MT" charset="0"/>
                <a:cs typeface="News Gothic MT" charset="0"/>
                <a:hlinkClick r:id="rId3"/>
              </a:rPr>
              <a:t>www.project-safe.org</a:t>
            </a:r>
            <a:endParaRPr lang="en-US" sz="1100" i="1" dirty="0" smtClean="0">
              <a:solidFill>
                <a:srgbClr val="1A1682"/>
              </a:solidFill>
              <a:latin typeface="News Gothic MT" charset="0"/>
              <a:ea typeface="News Gothic MT" charset="0"/>
              <a:cs typeface="News Gothic MT" charset="0"/>
            </a:endParaRPr>
          </a:p>
          <a:p>
            <a:pPr algn="ctr">
              <a:lnSpc>
                <a:spcPct val="150000"/>
              </a:lnSpc>
            </a:pPr>
            <a:r>
              <a:rPr lang="en-US" sz="1100" i="1" dirty="0" smtClean="0">
                <a:solidFill>
                  <a:srgbClr val="1A1682"/>
                </a:solidFill>
                <a:latin typeface="News Gothic MT" charset="0"/>
                <a:ea typeface="News Gothic MT" charset="0"/>
                <a:cs typeface="News Gothic MT" charset="0"/>
              </a:rPr>
              <a:t>P.O. Box 7532, Athens, GA 30604</a:t>
            </a:r>
            <a:endParaRPr lang="en-US" sz="1100" i="1" dirty="0">
              <a:solidFill>
                <a:srgbClr val="1A1682"/>
              </a:solidFill>
              <a:latin typeface="News Gothic MT" charset="0"/>
              <a:ea typeface="News Gothic MT" charset="0"/>
              <a:cs typeface="News Gothic MT" charset="0"/>
            </a:endParaRPr>
          </a:p>
        </p:txBody>
      </p:sp>
      <p:sp>
        <p:nvSpPr>
          <p:cNvPr id="9" name="TextBox 8"/>
          <p:cNvSpPr txBox="1"/>
          <p:nvPr/>
        </p:nvSpPr>
        <p:spPr>
          <a:xfrm>
            <a:off x="2030938" y="2721731"/>
            <a:ext cx="5494277" cy="1231106"/>
          </a:xfrm>
          <a:prstGeom prst="rect">
            <a:avLst/>
          </a:prstGeom>
          <a:noFill/>
        </p:spPr>
        <p:txBody>
          <a:bodyPr wrap="square" rtlCol="0">
            <a:spAutoFit/>
          </a:bodyPr>
          <a:lstStyle/>
          <a:p>
            <a:r>
              <a:rPr lang="en-US" sz="1400" b="1" dirty="0" smtClean="0">
                <a:solidFill>
                  <a:srgbClr val="5C2972"/>
                </a:solidFill>
                <a:latin typeface="Avenir Next" charset="0"/>
                <a:ea typeface="Avenir Next" charset="0"/>
                <a:cs typeface="Avenir Next" charset="0"/>
              </a:rPr>
              <a:t>THE NEED</a:t>
            </a:r>
          </a:p>
          <a:p>
            <a:r>
              <a:rPr lang="en-US" sz="1200" dirty="0" smtClean="0">
                <a:solidFill>
                  <a:srgbClr val="1A1682"/>
                </a:solidFill>
                <a:ea typeface="Avenir Next" charset="0"/>
                <a:cs typeface="Avenir Next" charset="0"/>
              </a:rPr>
              <a:t>The state of Georgia has lost 1,516 residents to domestic violence between 2011 and 2020. The majority  were attempting to leave the abusive relationship. In roughly half of the cases, the victim began the relationship with the person who killed her when she was between the ages of 13 and 24. In the United States, 1 in 3 adolescents experience abuse from a dating partner.</a:t>
            </a:r>
            <a:endParaRPr lang="en-US" sz="1200" dirty="0">
              <a:solidFill>
                <a:srgbClr val="1A1682"/>
              </a:solidFill>
              <a:ea typeface="Avenir Next" charset="0"/>
              <a:cs typeface="Avenir Next" charset="0"/>
            </a:endParaRPr>
          </a:p>
        </p:txBody>
      </p:sp>
      <p:sp>
        <p:nvSpPr>
          <p:cNvPr id="12" name="TextBox 11"/>
          <p:cNvSpPr txBox="1"/>
          <p:nvPr/>
        </p:nvSpPr>
        <p:spPr>
          <a:xfrm>
            <a:off x="2030938" y="3977699"/>
            <a:ext cx="5494277" cy="1600438"/>
          </a:xfrm>
          <a:prstGeom prst="rect">
            <a:avLst/>
          </a:prstGeom>
          <a:noFill/>
        </p:spPr>
        <p:txBody>
          <a:bodyPr wrap="square" rtlCol="0">
            <a:spAutoFit/>
          </a:bodyPr>
          <a:lstStyle/>
          <a:p>
            <a:r>
              <a:rPr lang="en-US" sz="1400" b="1" dirty="0" smtClean="0">
                <a:solidFill>
                  <a:srgbClr val="5C2972"/>
                </a:solidFill>
                <a:latin typeface="Avenir Next" charset="0"/>
                <a:ea typeface="Avenir Next" charset="0"/>
                <a:cs typeface="Avenir Next" charset="0"/>
              </a:rPr>
              <a:t>THE SERVICES</a:t>
            </a:r>
          </a:p>
          <a:p>
            <a:r>
              <a:rPr lang="en-US" sz="1200" dirty="0" smtClean="0">
                <a:solidFill>
                  <a:srgbClr val="1A1682"/>
                </a:solidFill>
                <a:ea typeface="Avenir Next" charset="0"/>
                <a:cs typeface="Avenir Next" charset="0"/>
              </a:rPr>
              <a:t>Project Safe is an Athens-based nonprofit organization working to end domestic violence through crisis intervention, ongoing supportive services, systems change advocacy and prevention and education in the community. Our compassionate, flexible, and comprehensive services save and change thousands of lives each year. These services including everything from our hotline, teen text line, emergency shelter, emergency relocation, assistance with temporary protective and stalking orders, to individual group counseling, pet shelter, and transitional housing.</a:t>
            </a:r>
            <a:endParaRPr lang="en-US" sz="1200" dirty="0">
              <a:solidFill>
                <a:srgbClr val="1A1682"/>
              </a:solidFill>
              <a:ea typeface="Avenir Next" charset="0"/>
              <a:cs typeface="Avenir Next" charset="0"/>
            </a:endParaRPr>
          </a:p>
        </p:txBody>
      </p:sp>
      <p:sp>
        <p:nvSpPr>
          <p:cNvPr id="13" name="TextBox 12"/>
          <p:cNvSpPr txBox="1"/>
          <p:nvPr/>
        </p:nvSpPr>
        <p:spPr>
          <a:xfrm>
            <a:off x="2030938" y="5650711"/>
            <a:ext cx="5284262" cy="861774"/>
          </a:xfrm>
          <a:prstGeom prst="rect">
            <a:avLst/>
          </a:prstGeom>
          <a:noFill/>
        </p:spPr>
        <p:txBody>
          <a:bodyPr wrap="square" rtlCol="0">
            <a:spAutoFit/>
          </a:bodyPr>
          <a:lstStyle/>
          <a:p>
            <a:r>
              <a:rPr lang="en-US" sz="1400" b="1" dirty="0" smtClean="0">
                <a:solidFill>
                  <a:srgbClr val="5C2972"/>
                </a:solidFill>
                <a:latin typeface="Avenir Next" charset="0"/>
                <a:ea typeface="Avenir Next" charset="0"/>
                <a:cs typeface="Avenir Next" charset="0"/>
              </a:rPr>
              <a:t>THE IMPACT</a:t>
            </a:r>
          </a:p>
          <a:p>
            <a:r>
              <a:rPr lang="en-US" sz="1200" dirty="0" smtClean="0">
                <a:solidFill>
                  <a:srgbClr val="1A1682"/>
                </a:solidFill>
                <a:ea typeface="Avenir Next" charset="0"/>
                <a:cs typeface="Avenir Next" charset="0"/>
              </a:rPr>
              <a:t>In 2022, Project Safe answered 2714 crisis calls, sheltered 123 adults and children, assisted 616 outreach clients at our outreach office, and delivered more than 130 in person and virtual trainings/presentations. </a:t>
            </a:r>
            <a:endParaRPr lang="en-US" sz="1200" dirty="0">
              <a:solidFill>
                <a:srgbClr val="1A1682"/>
              </a:solidFill>
              <a:ea typeface="Avenir Next" charset="0"/>
              <a:cs typeface="Avenir Next" charset="0"/>
            </a:endParaRPr>
          </a:p>
        </p:txBody>
      </p:sp>
      <p:sp>
        <p:nvSpPr>
          <p:cNvPr id="15" name="TextBox 14"/>
          <p:cNvSpPr txBox="1"/>
          <p:nvPr/>
        </p:nvSpPr>
        <p:spPr>
          <a:xfrm>
            <a:off x="2030938" y="6798838"/>
            <a:ext cx="5035550" cy="1415772"/>
          </a:xfrm>
          <a:prstGeom prst="rect">
            <a:avLst/>
          </a:prstGeom>
          <a:noFill/>
        </p:spPr>
        <p:txBody>
          <a:bodyPr wrap="square" rtlCol="0">
            <a:spAutoFit/>
          </a:bodyPr>
          <a:lstStyle/>
          <a:p>
            <a:r>
              <a:rPr lang="en-US" sz="1400" b="1" dirty="0" smtClean="0">
                <a:solidFill>
                  <a:srgbClr val="5C2972"/>
                </a:solidFill>
                <a:latin typeface="Avenir Next" charset="0"/>
                <a:ea typeface="Avenir Next" charset="0"/>
                <a:cs typeface="Avenir Next" charset="0"/>
              </a:rPr>
              <a:t>THE RESULTS</a:t>
            </a:r>
          </a:p>
          <a:p>
            <a:r>
              <a:rPr lang="en-US" sz="1200" dirty="0" smtClean="0">
                <a:solidFill>
                  <a:srgbClr val="1A1682"/>
                </a:solidFill>
                <a:ea typeface="Avenir Next" charset="0"/>
                <a:cs typeface="Avenir Next" charset="0"/>
              </a:rPr>
              <a:t>In anonymous surveys, 88% of clients report Project Safe services met their needs, 99% learned strategies to enhance their safety, and 94% gained knowledge about available resources. 85% of clients achieved safe housing or reached their housing goals, while 56% achieved their employment goals, and 90% achieved other goals they set for themselves while working with Project Safe.</a:t>
            </a:r>
          </a:p>
        </p:txBody>
      </p:sp>
      <p:sp>
        <p:nvSpPr>
          <p:cNvPr id="17" name="TextBox 16"/>
          <p:cNvSpPr txBox="1"/>
          <p:nvPr/>
        </p:nvSpPr>
        <p:spPr>
          <a:xfrm>
            <a:off x="2030938" y="8316297"/>
            <a:ext cx="5284262" cy="1600438"/>
          </a:xfrm>
          <a:prstGeom prst="rect">
            <a:avLst/>
          </a:prstGeom>
          <a:noFill/>
        </p:spPr>
        <p:txBody>
          <a:bodyPr wrap="square" rtlCol="0">
            <a:spAutoFit/>
          </a:bodyPr>
          <a:lstStyle/>
          <a:p>
            <a:r>
              <a:rPr lang="en-US" sz="1400" b="1" dirty="0" smtClean="0">
                <a:solidFill>
                  <a:srgbClr val="5C2972"/>
                </a:solidFill>
                <a:latin typeface="Avenir Next" charset="0"/>
                <a:ea typeface="Avenir Next" charset="0"/>
                <a:cs typeface="Avenir Next" charset="0"/>
              </a:rPr>
              <a:t>THE OPPORUNITY</a:t>
            </a:r>
          </a:p>
          <a:p>
            <a:r>
              <a:rPr lang="en-US" sz="1200" dirty="0" smtClean="0">
                <a:solidFill>
                  <a:srgbClr val="1A1682"/>
                </a:solidFill>
                <a:ea typeface="Avenir Next" charset="0"/>
                <a:cs typeface="Avenir Next" charset="0"/>
              </a:rPr>
              <a:t>90 cents of every dollar donated goes to victims and survivors of domestic violence. Whether it’s coordinating a late-night escape for a woman whose husband promised to make good on his threats to kill her, counseling for the teen consumed by rage and guilt after witnessing years of abuse, or shelter for a pet so a child doesn’t have to leave a beloved animal behind in the hands of an abuser, the services funded by your generosity will help people in our community escape the pain and devastation of abuse in the home. </a:t>
            </a:r>
            <a:endParaRPr lang="en-US" sz="1200" dirty="0">
              <a:solidFill>
                <a:srgbClr val="1A1682"/>
              </a:solidFill>
              <a:ea typeface="Avenir Next" charset="0"/>
              <a:cs typeface="Avenir Next" charset="0"/>
            </a:endParaRPr>
          </a:p>
        </p:txBody>
      </p:sp>
      <p:sp>
        <p:nvSpPr>
          <p:cNvPr id="18" name="TextBox 17"/>
          <p:cNvSpPr txBox="1"/>
          <p:nvPr/>
        </p:nvSpPr>
        <p:spPr>
          <a:xfrm>
            <a:off x="316936" y="2646116"/>
            <a:ext cx="1484157" cy="1446550"/>
          </a:xfrm>
          <a:prstGeom prst="rect">
            <a:avLst/>
          </a:prstGeom>
          <a:solidFill>
            <a:schemeClr val="bg1"/>
          </a:solidFill>
          <a:ln w="6350">
            <a:solidFill>
              <a:srgbClr val="1A1682">
                <a:alpha val="72000"/>
              </a:srgbClr>
            </a:solidFill>
          </a:ln>
        </p:spPr>
        <p:txBody>
          <a:bodyPr wrap="square" rtlCol="0">
            <a:spAutoFit/>
          </a:bodyPr>
          <a:lstStyle/>
          <a:p>
            <a:pPr algn="ctr"/>
            <a:r>
              <a:rPr lang="en-US" sz="1100" i="1" smtClean="0">
                <a:solidFill>
                  <a:srgbClr val="1A1682"/>
                </a:solidFill>
                <a:ea typeface="Avenir Next" charset="0"/>
                <a:cs typeface="Avenir Next" charset="0"/>
              </a:rPr>
              <a:t>“</a:t>
            </a:r>
            <a:r>
              <a:rPr lang="en-US" sz="1100" i="1" dirty="0" smtClean="0">
                <a:solidFill>
                  <a:srgbClr val="1A1682"/>
                </a:solidFill>
                <a:ea typeface="Avenir Next" charset="0"/>
                <a:cs typeface="Avenir Next" charset="0"/>
              </a:rPr>
              <a:t>Thank you so much for everything. I am a different person than when I first came here. I learned to let go.”</a:t>
            </a:r>
          </a:p>
          <a:p>
            <a:pPr algn="ctr"/>
            <a:endParaRPr lang="en-US" sz="1100" i="1" dirty="0" smtClean="0">
              <a:solidFill>
                <a:srgbClr val="1A1682"/>
              </a:solidFill>
              <a:ea typeface="Avenir Next" charset="0"/>
              <a:cs typeface="Avenir Next" charset="0"/>
            </a:endParaRPr>
          </a:p>
          <a:p>
            <a:pPr algn="ctr"/>
            <a:r>
              <a:rPr lang="en-US" sz="1100" i="1" dirty="0" smtClean="0">
                <a:solidFill>
                  <a:srgbClr val="1A1682"/>
                </a:solidFill>
                <a:ea typeface="Avenir Next" charset="0"/>
                <a:cs typeface="Avenir Next" charset="0"/>
              </a:rPr>
              <a:t>- Former shelter resident</a:t>
            </a:r>
            <a:endParaRPr lang="en-US" sz="1100" i="1" dirty="0">
              <a:solidFill>
                <a:srgbClr val="1A1682"/>
              </a:solidFill>
              <a:ea typeface="Avenir Next" charset="0"/>
              <a:cs typeface="Avenir Next" charset="0"/>
            </a:endParaRPr>
          </a:p>
        </p:txBody>
      </p:sp>
      <p:sp>
        <p:nvSpPr>
          <p:cNvPr id="20" name="Rectangle 19"/>
          <p:cNvSpPr/>
          <p:nvPr/>
        </p:nvSpPr>
        <p:spPr>
          <a:xfrm>
            <a:off x="133246" y="4490597"/>
            <a:ext cx="1804373" cy="2799917"/>
          </a:xfrm>
          <a:prstGeom prst="rect">
            <a:avLst/>
          </a:prstGeom>
          <a:solidFill>
            <a:srgbClr val="EADA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Users\jprit\OneDrive\Pictures\Stronger is She resize.jpg"/>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4728" y="5124894"/>
            <a:ext cx="2480320" cy="1531322"/>
          </a:xfrm>
          <a:prstGeom prst="rect">
            <a:avLst/>
          </a:prstGeom>
          <a:noFill/>
          <a:ln>
            <a:noFill/>
          </a:ln>
        </p:spPr>
      </p:pic>
      <p:sp>
        <p:nvSpPr>
          <p:cNvPr id="23" name="TextBox 22"/>
          <p:cNvSpPr txBox="1"/>
          <p:nvPr/>
        </p:nvSpPr>
        <p:spPr>
          <a:xfrm>
            <a:off x="294181" y="7689489"/>
            <a:ext cx="1484157" cy="1954381"/>
          </a:xfrm>
          <a:prstGeom prst="rect">
            <a:avLst/>
          </a:prstGeom>
          <a:solidFill>
            <a:schemeClr val="bg1"/>
          </a:solidFill>
          <a:ln w="6350">
            <a:solidFill>
              <a:srgbClr val="1A1682">
                <a:alpha val="72000"/>
              </a:srgbClr>
            </a:solidFill>
          </a:ln>
        </p:spPr>
        <p:txBody>
          <a:bodyPr wrap="square" rtlCol="0">
            <a:spAutoFit/>
          </a:bodyPr>
          <a:lstStyle/>
          <a:p>
            <a:pPr algn="ctr"/>
            <a:r>
              <a:rPr lang="en-US" sz="1100" i="1" dirty="0" smtClean="0">
                <a:solidFill>
                  <a:srgbClr val="1A1682"/>
                </a:solidFill>
                <a:ea typeface="Avenir Next" charset="0"/>
                <a:cs typeface="Avenir Next" charset="0"/>
              </a:rPr>
              <a:t>“Gracias, son </a:t>
            </a:r>
            <a:r>
              <a:rPr lang="en-US" sz="1100" i="1" dirty="0" err="1" smtClean="0">
                <a:solidFill>
                  <a:srgbClr val="1A1682"/>
                </a:solidFill>
                <a:ea typeface="Avenir Next" charset="0"/>
                <a:cs typeface="Avenir Next" charset="0"/>
              </a:rPr>
              <a:t>unos</a:t>
            </a:r>
            <a:r>
              <a:rPr lang="en-US" sz="1100" i="1" dirty="0" smtClean="0">
                <a:solidFill>
                  <a:srgbClr val="1A1682"/>
                </a:solidFill>
                <a:ea typeface="Avenir Next" charset="0"/>
                <a:cs typeface="Avenir Next" charset="0"/>
              </a:rPr>
              <a:t> </a:t>
            </a:r>
            <a:r>
              <a:rPr lang="en-US" sz="1100" i="1" dirty="0" err="1" smtClean="0">
                <a:solidFill>
                  <a:srgbClr val="1A1682"/>
                </a:solidFill>
                <a:ea typeface="Avenir Next" charset="0"/>
                <a:cs typeface="Avenir Next" charset="0"/>
              </a:rPr>
              <a:t>angelos</a:t>
            </a:r>
            <a:r>
              <a:rPr lang="en-US" sz="1100" i="1" dirty="0" smtClean="0">
                <a:solidFill>
                  <a:srgbClr val="1A1682"/>
                </a:solidFill>
                <a:ea typeface="Avenir Next" charset="0"/>
                <a:cs typeface="Avenir Next" charset="0"/>
              </a:rPr>
              <a:t>, de Dios, las </a:t>
            </a:r>
            <a:r>
              <a:rPr lang="en-US" sz="1100" i="1" dirty="0" err="1" smtClean="0">
                <a:solidFill>
                  <a:srgbClr val="1A1682"/>
                </a:solidFill>
                <a:ea typeface="Avenir Next" charset="0"/>
                <a:cs typeface="Avenir Next" charset="0"/>
              </a:rPr>
              <a:t>bendigo</a:t>
            </a:r>
            <a:r>
              <a:rPr lang="en-US" sz="1100" i="1" dirty="0" smtClean="0">
                <a:solidFill>
                  <a:srgbClr val="1A1682"/>
                </a:solidFill>
                <a:ea typeface="Avenir Next" charset="0"/>
                <a:cs typeface="Avenir Next" charset="0"/>
              </a:rPr>
              <a:t> y les </a:t>
            </a:r>
            <a:r>
              <a:rPr lang="en-US" sz="1100" i="1" dirty="0" err="1" smtClean="0">
                <a:solidFill>
                  <a:srgbClr val="1A1682"/>
                </a:solidFill>
                <a:ea typeface="Avenir Next" charset="0"/>
                <a:cs typeface="Avenir Next" charset="0"/>
              </a:rPr>
              <a:t>aprecio</a:t>
            </a:r>
            <a:r>
              <a:rPr lang="en-US" sz="1100" i="1" dirty="0" smtClean="0">
                <a:solidFill>
                  <a:srgbClr val="1A1682"/>
                </a:solidFill>
                <a:ea typeface="Avenir Next" charset="0"/>
                <a:cs typeface="Avenir Next" charset="0"/>
              </a:rPr>
              <a:t> mucho </a:t>
            </a:r>
            <a:r>
              <a:rPr lang="en-US" sz="1100" i="1" dirty="0" err="1" smtClean="0">
                <a:solidFill>
                  <a:srgbClr val="1A1682"/>
                </a:solidFill>
                <a:ea typeface="Avenir Next" charset="0"/>
                <a:cs typeface="Avenir Next" charset="0"/>
              </a:rPr>
              <a:t>por</a:t>
            </a:r>
            <a:r>
              <a:rPr lang="en-US" sz="1100" i="1" dirty="0" smtClean="0">
                <a:solidFill>
                  <a:srgbClr val="1A1682"/>
                </a:solidFill>
                <a:ea typeface="Avenir Next" charset="0"/>
                <a:cs typeface="Avenir Next" charset="0"/>
              </a:rPr>
              <a:t> </a:t>
            </a:r>
            <a:r>
              <a:rPr lang="en-US" sz="1100" i="1" dirty="0" err="1" smtClean="0">
                <a:solidFill>
                  <a:srgbClr val="1A1682"/>
                </a:solidFill>
                <a:ea typeface="Avenir Next" charset="0"/>
                <a:cs typeface="Avenir Next" charset="0"/>
              </a:rPr>
              <a:t>todo</a:t>
            </a:r>
            <a:r>
              <a:rPr lang="en-US" sz="1100" i="1" dirty="0" smtClean="0">
                <a:solidFill>
                  <a:srgbClr val="1A1682"/>
                </a:solidFill>
                <a:ea typeface="Avenir Next" charset="0"/>
                <a:cs typeface="Avenir Next" charset="0"/>
              </a:rPr>
              <a:t>.” [Thank you. You are all angels of God, I bless you and appreciate you for everything.]</a:t>
            </a:r>
          </a:p>
          <a:p>
            <a:pPr algn="ctr"/>
            <a:endParaRPr lang="en-US" sz="1100" i="1" dirty="0">
              <a:solidFill>
                <a:srgbClr val="1A1682"/>
              </a:solidFill>
              <a:ea typeface="Avenir Next" charset="0"/>
              <a:cs typeface="Avenir Next" charset="0"/>
            </a:endParaRPr>
          </a:p>
          <a:p>
            <a:pPr algn="ctr"/>
            <a:r>
              <a:rPr lang="en-US" sz="1100" i="1" dirty="0" smtClean="0">
                <a:solidFill>
                  <a:srgbClr val="1A1682"/>
                </a:solidFill>
                <a:ea typeface="Avenir Next" charset="0"/>
                <a:cs typeface="Avenir Next" charset="0"/>
              </a:rPr>
              <a:t> </a:t>
            </a:r>
            <a:r>
              <a:rPr lang="mr-IN" sz="1100" i="1" dirty="0" smtClean="0">
                <a:solidFill>
                  <a:srgbClr val="1A1682"/>
                </a:solidFill>
                <a:ea typeface="Avenir Next" charset="0"/>
                <a:cs typeface="Avenir Next" charset="0"/>
              </a:rPr>
              <a:t>–</a:t>
            </a:r>
            <a:r>
              <a:rPr lang="en-US" sz="1100" i="1" dirty="0" smtClean="0">
                <a:solidFill>
                  <a:srgbClr val="1A1682"/>
                </a:solidFill>
                <a:ea typeface="Avenir Next" charset="0"/>
                <a:cs typeface="Avenir Next" charset="0"/>
              </a:rPr>
              <a:t> Spanish-speaking outreach client</a:t>
            </a:r>
            <a:endParaRPr lang="en-US" sz="1100" i="1" dirty="0">
              <a:solidFill>
                <a:srgbClr val="1A1682"/>
              </a:solidFill>
              <a:ea typeface="Avenir Next" charset="0"/>
              <a:cs typeface="Avenir Next" charset="0"/>
            </a:endParaRPr>
          </a:p>
        </p:txBody>
      </p:sp>
    </p:spTree>
    <p:extLst>
      <p:ext uri="{BB962C8B-B14F-4D97-AF65-F5344CB8AC3E}">
        <p14:creationId xmlns:p14="http://schemas.microsoft.com/office/powerpoint/2010/main" val="162640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rot="5400000">
            <a:off x="163459" y="7995781"/>
            <a:ext cx="1820815" cy="1814662"/>
          </a:xfrm>
          <a:prstGeom prst="rect">
            <a:avLst/>
          </a:prstGeom>
          <a:solidFill>
            <a:srgbClr val="5C2972">
              <a:alpha val="53000"/>
            </a:srgbClr>
          </a:solidFill>
          <a:ln>
            <a:solidFill>
              <a:schemeClr val="accent1">
                <a:shade val="50000"/>
                <a:alpha val="7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6538" y="1655896"/>
            <a:ext cx="1898713" cy="1443356"/>
          </a:xfrm>
          <a:prstGeom prst="rect">
            <a:avLst/>
          </a:prstGeom>
          <a:solidFill>
            <a:srgbClr val="5C2972">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 y="-14247"/>
            <a:ext cx="7772402" cy="360829"/>
          </a:xfrm>
          <a:prstGeom prst="rect">
            <a:avLst/>
          </a:prstGeom>
          <a:solidFill>
            <a:srgbClr val="5C2972">
              <a:alpha val="7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76811"/>
            <a:ext cx="7772400" cy="420803"/>
          </a:xfrm>
          <a:prstGeom prst="rect">
            <a:avLst/>
          </a:prstGeom>
          <a:solidFill>
            <a:srgbClr val="EAD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18092" y="641999"/>
            <a:ext cx="5406904" cy="2634054"/>
          </a:xfrm>
          <a:prstGeom prst="rect">
            <a:avLst/>
          </a:prstGeom>
          <a:noFill/>
        </p:spPr>
        <p:txBody>
          <a:bodyPr wrap="square" rtlCol="0">
            <a:spAutoFit/>
          </a:bodyPr>
          <a:lstStyle/>
          <a:p>
            <a:r>
              <a:rPr lang="en-US" sz="1200" b="1" u="sng" dirty="0" smtClean="0">
                <a:solidFill>
                  <a:srgbClr val="5C2972"/>
                </a:solidFill>
                <a:latin typeface="Avenir Next" charset="0"/>
                <a:ea typeface="Avenir Next" charset="0"/>
                <a:cs typeface="Avenir Next" charset="0"/>
              </a:rPr>
              <a:t>Champion | $10,000</a:t>
            </a:r>
            <a:endParaRPr lang="en-US" sz="1200" u="sng" dirty="0">
              <a:solidFill>
                <a:srgbClr val="5C2972"/>
              </a:solidFill>
              <a:latin typeface="Avenir Next" charset="0"/>
              <a:ea typeface="Avenir Next" charset="0"/>
              <a:cs typeface="Avenir Next" charset="0"/>
            </a:endParaRPr>
          </a:p>
          <a:p>
            <a:pPr marL="228600" indent="-228600">
              <a:spcAft>
                <a:spcPts val="400"/>
              </a:spcAft>
              <a:buAutoNum type="arabicPeriod"/>
            </a:pPr>
            <a:r>
              <a:rPr lang="en-US" sz="1150" dirty="0" smtClean="0">
                <a:solidFill>
                  <a:srgbClr val="1A1682"/>
                </a:solidFill>
                <a:ea typeface="Avenir Next" charset="0"/>
                <a:cs typeface="Avenir Next" charset="0"/>
              </a:rPr>
              <a:t>Top recognition on website sponsor button with hyperlinked logo</a:t>
            </a:r>
          </a:p>
          <a:p>
            <a:pPr marL="228600" indent="-228600">
              <a:spcAft>
                <a:spcPts val="400"/>
              </a:spcAft>
              <a:buAutoNum type="arabicPeriod"/>
            </a:pPr>
            <a:r>
              <a:rPr lang="en-US" sz="1150" dirty="0" smtClean="0">
                <a:solidFill>
                  <a:srgbClr val="1A1682"/>
                </a:solidFill>
                <a:ea typeface="Avenir Next" charset="0"/>
                <a:cs typeface="Avenir Next" charset="0"/>
              </a:rPr>
              <a:t>Personalized thank you video from staff </a:t>
            </a:r>
          </a:p>
          <a:p>
            <a:pPr marL="228600" indent="-228600">
              <a:spcAft>
                <a:spcPts val="400"/>
              </a:spcAft>
              <a:buAutoNum type="arabicPeriod"/>
            </a:pPr>
            <a:r>
              <a:rPr lang="en-US" sz="1150" dirty="0" smtClean="0">
                <a:solidFill>
                  <a:srgbClr val="1A1682"/>
                </a:solidFill>
                <a:ea typeface="Avenir Next" charset="0"/>
                <a:cs typeface="Avenir Next" charset="0"/>
              </a:rPr>
              <a:t>Logo recognition on Dancing with the Athens Stars video </a:t>
            </a:r>
          </a:p>
          <a:p>
            <a:pPr marL="228600" indent="-228600">
              <a:spcAft>
                <a:spcPts val="400"/>
              </a:spcAft>
              <a:buAutoNum type="arabicPeriod"/>
            </a:pPr>
            <a:r>
              <a:rPr lang="en-US" sz="1150" dirty="0" smtClean="0">
                <a:solidFill>
                  <a:srgbClr val="1A1682"/>
                </a:solidFill>
                <a:ea typeface="Avenir Next" charset="0"/>
                <a:cs typeface="Avenir Next" charset="0"/>
              </a:rPr>
              <a:t>Rotating recognition in regular weekly Flagpole ads</a:t>
            </a:r>
          </a:p>
          <a:p>
            <a:pPr marL="228600" indent="-228600">
              <a:spcAft>
                <a:spcPts val="400"/>
              </a:spcAft>
              <a:buAutoNum type="arabicPeriod"/>
            </a:pPr>
            <a:r>
              <a:rPr lang="en-US" sz="1150" dirty="0" smtClean="0">
                <a:solidFill>
                  <a:srgbClr val="1A1682"/>
                </a:solidFill>
                <a:ea typeface="Avenir Next" charset="0"/>
                <a:cs typeface="Avenir Next" charset="0"/>
              </a:rPr>
              <a:t>Individual social media “shout out” with link to sponsor website during DV awareness month (October), Crime Victims’ Rights Week (April), and two other dates (posts with sponsor personalization and collaboration)</a:t>
            </a:r>
          </a:p>
          <a:p>
            <a:pPr marL="228600" indent="-228600">
              <a:spcAft>
                <a:spcPts val="400"/>
              </a:spcAft>
              <a:buAutoNum type="arabicPeriod"/>
            </a:pPr>
            <a:r>
              <a:rPr lang="en-US" sz="1150" dirty="0" smtClean="0">
                <a:solidFill>
                  <a:srgbClr val="1A1682"/>
                </a:solidFill>
                <a:ea typeface="Avenir Next" charset="0"/>
                <a:cs typeface="Avenir Next" charset="0"/>
              </a:rPr>
              <a:t>Interview/article in our newsletter </a:t>
            </a:r>
          </a:p>
          <a:p>
            <a:pPr marL="228600" indent="-228600">
              <a:spcAft>
                <a:spcPts val="400"/>
              </a:spcAft>
              <a:buAutoNum type="arabicPeriod"/>
            </a:pPr>
            <a:r>
              <a:rPr lang="en-US" sz="1150" dirty="0" smtClean="0">
                <a:solidFill>
                  <a:srgbClr val="1A1682"/>
                </a:solidFill>
                <a:ea typeface="Avenir Next" charset="0"/>
                <a:cs typeface="Avenir Next" charset="0"/>
              </a:rPr>
              <a:t>Top logo recognition at all fundraising events</a:t>
            </a:r>
          </a:p>
          <a:p>
            <a:pPr marL="228600" indent="-228600">
              <a:spcAft>
                <a:spcPts val="400"/>
              </a:spcAft>
              <a:buAutoNum type="arabicPeriod"/>
            </a:pPr>
            <a:r>
              <a:rPr lang="en-US" sz="1150" dirty="0" smtClean="0">
                <a:solidFill>
                  <a:srgbClr val="1A1682"/>
                </a:solidFill>
                <a:ea typeface="Avenir Next" charset="0"/>
                <a:cs typeface="Avenir Next" charset="0"/>
              </a:rPr>
              <a:t>10 tickets to Dancing with the Athens Stars VIP reception</a:t>
            </a:r>
          </a:p>
          <a:p>
            <a:pPr marL="228600" indent="-228600">
              <a:spcAft>
                <a:spcPts val="400"/>
              </a:spcAft>
              <a:buAutoNum type="arabicPeriod"/>
            </a:pPr>
            <a:r>
              <a:rPr lang="en-US" sz="1150" dirty="0" smtClean="0">
                <a:solidFill>
                  <a:srgbClr val="1A1682"/>
                </a:solidFill>
                <a:ea typeface="Avenir Next" charset="0"/>
                <a:cs typeface="Avenir Next" charset="0"/>
              </a:rPr>
              <a:t>10 tickets each to Dancing with the Athens Stars &amp; Groovy Nights</a:t>
            </a:r>
          </a:p>
        </p:txBody>
      </p:sp>
      <p:sp>
        <p:nvSpPr>
          <p:cNvPr id="12" name="TextBox 11"/>
          <p:cNvSpPr txBox="1"/>
          <p:nvPr/>
        </p:nvSpPr>
        <p:spPr>
          <a:xfrm>
            <a:off x="2222666" y="3279402"/>
            <a:ext cx="5364777" cy="2405787"/>
          </a:xfrm>
          <a:prstGeom prst="rect">
            <a:avLst/>
          </a:prstGeom>
          <a:noFill/>
        </p:spPr>
        <p:txBody>
          <a:bodyPr wrap="square" rtlCol="0">
            <a:spAutoFit/>
          </a:bodyPr>
          <a:lstStyle/>
          <a:p>
            <a:r>
              <a:rPr lang="en-US" sz="1200" b="1" u="sng" dirty="0" smtClean="0">
                <a:solidFill>
                  <a:srgbClr val="5C2972"/>
                </a:solidFill>
                <a:latin typeface="Avenir Next" charset="0"/>
                <a:ea typeface="Avenir Next" charset="0"/>
                <a:cs typeface="Avenir Next" charset="0"/>
              </a:rPr>
              <a:t>Partner | $5,000 cash, $10,000 in kind</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Recognition on website sponsor button with hyperlinked logo</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Personalized </a:t>
            </a:r>
            <a:r>
              <a:rPr lang="en-US" sz="1100" dirty="0">
                <a:solidFill>
                  <a:srgbClr val="1A1682"/>
                </a:solidFill>
                <a:ea typeface="Avenir Next" charset="0"/>
                <a:cs typeface="Avenir Next" charset="0"/>
              </a:rPr>
              <a:t>thank you video from staff </a:t>
            </a:r>
            <a:endParaRPr lang="en-US" sz="1100" dirty="0" smtClean="0">
              <a:solidFill>
                <a:srgbClr val="1A1682"/>
              </a:solidFill>
              <a:ea typeface="Avenir Next" charset="0"/>
              <a:cs typeface="Avenir Next" charset="0"/>
            </a:endParaRPr>
          </a:p>
          <a:p>
            <a:pPr marL="342900" indent="-342900">
              <a:spcAft>
                <a:spcPts val="400"/>
              </a:spcAft>
              <a:buFont typeface="+mj-lt"/>
              <a:buAutoNum type="arabicPeriod"/>
            </a:pPr>
            <a:r>
              <a:rPr lang="en-US" sz="1100" dirty="0" smtClean="0">
                <a:solidFill>
                  <a:srgbClr val="1A1682"/>
                </a:solidFill>
                <a:ea typeface="Avenir Next" charset="0"/>
                <a:cs typeface="Avenir Next" charset="0"/>
              </a:rPr>
              <a:t>Rotating recognition in regular weekly Flagpole ads</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Individual </a:t>
            </a:r>
            <a:r>
              <a:rPr lang="en-US" sz="1100" dirty="0">
                <a:solidFill>
                  <a:srgbClr val="1A1682"/>
                </a:solidFill>
                <a:ea typeface="Avenir Next" charset="0"/>
                <a:cs typeface="Avenir Next" charset="0"/>
              </a:rPr>
              <a:t>social media “shout out” with link to sponsor website during DV awareness month (October), Crime Victims’ Rights Week (April), and two other dates (posts with sponsor personalization and collaboration</a:t>
            </a:r>
            <a:r>
              <a:rPr lang="en-US" sz="1100" dirty="0" smtClean="0">
                <a:solidFill>
                  <a:srgbClr val="1A1682"/>
                </a:solidFill>
                <a:ea typeface="Avenir Next" charset="0"/>
                <a:cs typeface="Avenir Next" charset="0"/>
              </a:rPr>
              <a:t>)</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Interview/article in our newsletter</a:t>
            </a:r>
            <a:endParaRPr lang="en-US" sz="1100" dirty="0">
              <a:solidFill>
                <a:srgbClr val="1A1682"/>
              </a:solidFill>
              <a:ea typeface="Avenir Next" charset="0"/>
              <a:cs typeface="Avenir Next" charset="0"/>
            </a:endParaRPr>
          </a:p>
          <a:p>
            <a:pPr marL="342900" indent="-342900">
              <a:spcAft>
                <a:spcPts val="400"/>
              </a:spcAft>
              <a:buFont typeface="+mj-lt"/>
              <a:buAutoNum type="arabicPeriod"/>
            </a:pPr>
            <a:r>
              <a:rPr lang="en-US" sz="1100" dirty="0" smtClean="0">
                <a:solidFill>
                  <a:srgbClr val="1A1682"/>
                </a:solidFill>
                <a:ea typeface="Avenir Next" charset="0"/>
                <a:cs typeface="Avenir Next" charset="0"/>
              </a:rPr>
              <a:t>Prominent logo recognition at all fundraising events</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6 tickets to Dancing with the Athens Stars VIP reception</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6 tickets each to Dancing with the Athens Stars &amp; Groovy Nights</a:t>
            </a:r>
            <a:endParaRPr lang="en-US" sz="1100" dirty="0">
              <a:solidFill>
                <a:srgbClr val="5C2972"/>
              </a:solidFill>
              <a:ea typeface="Avenir Next" charset="0"/>
              <a:cs typeface="Avenir Next" charset="0"/>
            </a:endParaRPr>
          </a:p>
        </p:txBody>
      </p:sp>
      <p:sp>
        <p:nvSpPr>
          <p:cNvPr id="13" name="TextBox 12"/>
          <p:cNvSpPr txBox="1"/>
          <p:nvPr/>
        </p:nvSpPr>
        <p:spPr>
          <a:xfrm>
            <a:off x="2215153" y="5554000"/>
            <a:ext cx="5035550" cy="1328569"/>
          </a:xfrm>
          <a:prstGeom prst="rect">
            <a:avLst/>
          </a:prstGeom>
          <a:noFill/>
        </p:spPr>
        <p:txBody>
          <a:bodyPr wrap="square" rtlCol="0">
            <a:spAutoFit/>
          </a:bodyPr>
          <a:lstStyle/>
          <a:p>
            <a:r>
              <a:rPr lang="en-US" sz="1200" b="1" u="sng" dirty="0" smtClean="0">
                <a:solidFill>
                  <a:srgbClr val="5C2972"/>
                </a:solidFill>
                <a:latin typeface="Avenir Next" charset="0"/>
                <a:ea typeface="Avenir Next" charset="0"/>
                <a:cs typeface="Avenir Next" charset="0"/>
              </a:rPr>
              <a:t>Advocate | $2,500, $5,000 in kind</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Individual social media “shout out” with link during October and April</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Newsletter shout out</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Prominent logo recognition at all fundraising events</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4 tickets to Dancing with the Athens Stars VIP reception</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4 tickets each to Dancing with the Athens Stars &amp; Groovy Nights</a:t>
            </a:r>
          </a:p>
        </p:txBody>
      </p:sp>
      <p:sp>
        <p:nvSpPr>
          <p:cNvPr id="18" name="TextBox 17"/>
          <p:cNvSpPr txBox="1"/>
          <p:nvPr/>
        </p:nvSpPr>
        <p:spPr>
          <a:xfrm>
            <a:off x="166538" y="987884"/>
            <a:ext cx="1898713" cy="1938992"/>
          </a:xfrm>
          <a:prstGeom prst="rect">
            <a:avLst/>
          </a:prstGeom>
          <a:solidFill>
            <a:schemeClr val="bg1"/>
          </a:solidFill>
          <a:ln w="6350">
            <a:solidFill>
              <a:srgbClr val="1A1682">
                <a:alpha val="72000"/>
              </a:srgbClr>
            </a:solidFill>
          </a:ln>
        </p:spPr>
        <p:txBody>
          <a:bodyPr wrap="square" rtlCol="0">
            <a:spAutoFit/>
          </a:bodyPr>
          <a:lstStyle/>
          <a:p>
            <a:pPr algn="ctr">
              <a:lnSpc>
                <a:spcPct val="150000"/>
              </a:lnSpc>
            </a:pPr>
            <a:r>
              <a:rPr lang="en-US" sz="1400" b="1" dirty="0" smtClean="0">
                <a:solidFill>
                  <a:srgbClr val="5C2972"/>
                </a:solidFill>
                <a:latin typeface="Avenir Next" charset="0"/>
                <a:ea typeface="Avenir Next" charset="0"/>
                <a:cs typeface="Avenir Next" charset="0"/>
              </a:rPr>
              <a:t>LEVELS:</a:t>
            </a:r>
          </a:p>
          <a:p>
            <a:pPr marL="228600" indent="-228600" algn="ctr">
              <a:lnSpc>
                <a:spcPct val="150000"/>
              </a:lnSpc>
              <a:buAutoNum type="arabicPeriod"/>
            </a:pPr>
            <a:r>
              <a:rPr lang="en-US" sz="1100" b="1" dirty="0" smtClean="0">
                <a:solidFill>
                  <a:srgbClr val="1A1682"/>
                </a:solidFill>
                <a:latin typeface="Avenir Next" charset="0"/>
                <a:ea typeface="Avenir Next" charset="0"/>
                <a:cs typeface="Avenir Next" charset="0"/>
              </a:rPr>
              <a:t>Champion - $10,000</a:t>
            </a:r>
          </a:p>
          <a:p>
            <a:pPr marL="228600" indent="-228600" algn="ctr">
              <a:lnSpc>
                <a:spcPct val="150000"/>
              </a:lnSpc>
              <a:buAutoNum type="arabicPeriod"/>
            </a:pPr>
            <a:r>
              <a:rPr lang="en-US" sz="1100" b="1" dirty="0" smtClean="0">
                <a:solidFill>
                  <a:srgbClr val="1A1682"/>
                </a:solidFill>
                <a:latin typeface="Avenir Next" charset="0"/>
                <a:ea typeface="Avenir Next" charset="0"/>
                <a:cs typeface="Avenir Next" charset="0"/>
              </a:rPr>
              <a:t>Partner - $5,000</a:t>
            </a:r>
          </a:p>
          <a:p>
            <a:pPr marL="228600" indent="-228600" algn="ctr">
              <a:lnSpc>
                <a:spcPct val="150000"/>
              </a:lnSpc>
              <a:buAutoNum type="arabicPeriod"/>
            </a:pPr>
            <a:r>
              <a:rPr lang="en-US" sz="1100" b="1" dirty="0" smtClean="0">
                <a:solidFill>
                  <a:srgbClr val="1A1682"/>
                </a:solidFill>
                <a:latin typeface="Avenir Next" charset="0"/>
                <a:ea typeface="Avenir Next" charset="0"/>
                <a:cs typeface="Avenir Next" charset="0"/>
              </a:rPr>
              <a:t>Advocate - $2,500</a:t>
            </a:r>
          </a:p>
          <a:p>
            <a:pPr marL="228600" indent="-228600" algn="ctr">
              <a:lnSpc>
                <a:spcPct val="150000"/>
              </a:lnSpc>
              <a:buAutoNum type="arabicPeriod"/>
            </a:pPr>
            <a:r>
              <a:rPr lang="en-US" sz="1100" b="1" dirty="0" smtClean="0">
                <a:solidFill>
                  <a:srgbClr val="1A1682"/>
                </a:solidFill>
                <a:latin typeface="Avenir Next" charset="0"/>
                <a:ea typeface="Avenir Next" charset="0"/>
                <a:cs typeface="Avenir Next" charset="0"/>
              </a:rPr>
              <a:t>Ally - $1,000</a:t>
            </a:r>
          </a:p>
          <a:p>
            <a:pPr marL="228600" indent="-228600" algn="ctr">
              <a:lnSpc>
                <a:spcPct val="150000"/>
              </a:lnSpc>
              <a:buAutoNum type="arabicPeriod"/>
            </a:pPr>
            <a:r>
              <a:rPr lang="en-US" sz="1100" b="1" dirty="0" smtClean="0">
                <a:solidFill>
                  <a:srgbClr val="1A1682"/>
                </a:solidFill>
                <a:latin typeface="Avenir Next" charset="0"/>
                <a:ea typeface="Avenir Next" charset="0"/>
                <a:cs typeface="Avenir Next" charset="0"/>
              </a:rPr>
              <a:t>Supporter </a:t>
            </a:r>
            <a:r>
              <a:rPr lang="mr-IN" sz="1100" b="1" dirty="0" smtClean="0">
                <a:solidFill>
                  <a:srgbClr val="1A1682"/>
                </a:solidFill>
                <a:latin typeface="Avenir Next" charset="0"/>
                <a:ea typeface="Avenir Next" charset="0"/>
                <a:cs typeface="Avenir Next" charset="0"/>
              </a:rPr>
              <a:t>–</a:t>
            </a:r>
            <a:r>
              <a:rPr lang="en-US" sz="1100" b="1" dirty="0" smtClean="0">
                <a:solidFill>
                  <a:srgbClr val="1A1682"/>
                </a:solidFill>
                <a:latin typeface="Avenir Next" charset="0"/>
                <a:ea typeface="Avenir Next" charset="0"/>
                <a:cs typeface="Avenir Next" charset="0"/>
              </a:rPr>
              <a:t> $500</a:t>
            </a:r>
          </a:p>
          <a:p>
            <a:pPr marL="228600" indent="-228600" algn="ctr">
              <a:lnSpc>
                <a:spcPct val="150000"/>
              </a:lnSpc>
              <a:buAutoNum type="arabicPeriod"/>
            </a:pPr>
            <a:r>
              <a:rPr lang="en-US" sz="1100" b="1" dirty="0" smtClean="0">
                <a:solidFill>
                  <a:srgbClr val="1A1682"/>
                </a:solidFill>
                <a:latin typeface="Avenir Next" charset="0"/>
                <a:ea typeface="Avenir Next" charset="0"/>
                <a:cs typeface="Avenir Next" charset="0"/>
              </a:rPr>
              <a:t>Friend - $250</a:t>
            </a:r>
            <a:endParaRPr lang="en-US" sz="1100" b="1" dirty="0">
              <a:solidFill>
                <a:srgbClr val="1A1682"/>
              </a:solidFill>
              <a:latin typeface="Avenir Next" charset="0"/>
              <a:ea typeface="Avenir Next" charset="0"/>
              <a:cs typeface="Avenir Next" charset="0"/>
            </a:endParaRPr>
          </a:p>
        </p:txBody>
      </p:sp>
      <p:sp>
        <p:nvSpPr>
          <p:cNvPr id="20" name="Rectangle 19"/>
          <p:cNvSpPr/>
          <p:nvPr/>
        </p:nvSpPr>
        <p:spPr>
          <a:xfrm>
            <a:off x="279455" y="3501077"/>
            <a:ext cx="1588827" cy="3263042"/>
          </a:xfrm>
          <a:prstGeom prst="rect">
            <a:avLst/>
          </a:prstGeom>
          <a:solidFill>
            <a:srgbClr val="EADA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22666" y="6925090"/>
            <a:ext cx="5035550" cy="1497846"/>
          </a:xfrm>
          <a:prstGeom prst="rect">
            <a:avLst/>
          </a:prstGeom>
          <a:noFill/>
        </p:spPr>
        <p:txBody>
          <a:bodyPr wrap="square" rtlCol="0">
            <a:spAutoFit/>
          </a:bodyPr>
          <a:lstStyle/>
          <a:p>
            <a:r>
              <a:rPr lang="en-US" sz="1200" b="1" u="sng" dirty="0" smtClean="0">
                <a:solidFill>
                  <a:srgbClr val="5C2972"/>
                </a:solidFill>
                <a:latin typeface="Avenir Next" charset="0"/>
                <a:ea typeface="Avenir Next" charset="0"/>
                <a:cs typeface="Avenir Next" charset="0"/>
              </a:rPr>
              <a:t>Ally | $1,000</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Individual social media “shout out” with link to sponsor website during DV awareness month</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Newsletter shout out</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Prominent name recognition at two events of sponsor choice</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4 tickets to Dancing with the Athens Stars VIP reception</a:t>
            </a:r>
          </a:p>
          <a:p>
            <a:pPr marL="342900" indent="-342900">
              <a:spcAft>
                <a:spcPts val="400"/>
              </a:spcAft>
              <a:buFont typeface="+mj-lt"/>
              <a:buAutoNum type="arabicPeriod"/>
            </a:pPr>
            <a:r>
              <a:rPr lang="en-US" sz="1100" dirty="0" smtClean="0">
                <a:solidFill>
                  <a:srgbClr val="1A1682"/>
                </a:solidFill>
                <a:ea typeface="Avenir Next" charset="0"/>
                <a:cs typeface="Avenir Next" charset="0"/>
              </a:rPr>
              <a:t>4 tickets each to Dancing with the Athens Stars &amp; Groovy Nights</a:t>
            </a:r>
          </a:p>
        </p:txBody>
      </p:sp>
      <p:sp>
        <p:nvSpPr>
          <p:cNvPr id="3" name="Subtitle 2"/>
          <p:cNvSpPr>
            <a:spLocks noGrp="1"/>
          </p:cNvSpPr>
          <p:nvPr>
            <p:ph type="subTitle" idx="1"/>
          </p:nvPr>
        </p:nvSpPr>
        <p:spPr>
          <a:xfrm>
            <a:off x="2260219" y="234470"/>
            <a:ext cx="4230627" cy="475257"/>
          </a:xfrm>
        </p:spPr>
        <p:txBody>
          <a:bodyPr>
            <a:normAutofit/>
          </a:bodyPr>
          <a:lstStyle/>
          <a:p>
            <a:pPr algn="l"/>
            <a:r>
              <a:rPr lang="en-US" sz="1800" b="1" dirty="0" smtClean="0">
                <a:solidFill>
                  <a:srgbClr val="1A1682"/>
                </a:solidFill>
                <a:latin typeface="Avenir Next" charset="0"/>
                <a:ea typeface="Avenir Next" charset="0"/>
                <a:cs typeface="Avenir Next" charset="0"/>
              </a:rPr>
              <a:t>BENEFITS &amp; RECOGNITION</a:t>
            </a:r>
            <a:endParaRPr lang="en-US" sz="1800" b="1" dirty="0">
              <a:solidFill>
                <a:srgbClr val="1A1682"/>
              </a:solidFill>
              <a:latin typeface="Avenir Next" charset="0"/>
              <a:ea typeface="Avenir Next" charset="0"/>
              <a:cs typeface="Avenir Next" charset="0"/>
            </a:endParaRPr>
          </a:p>
        </p:txBody>
      </p:sp>
      <p:sp>
        <p:nvSpPr>
          <p:cNvPr id="25" name="TextBox 24"/>
          <p:cNvSpPr txBox="1"/>
          <p:nvPr/>
        </p:nvSpPr>
        <p:spPr>
          <a:xfrm>
            <a:off x="2215153" y="8414379"/>
            <a:ext cx="5035550" cy="784830"/>
          </a:xfrm>
          <a:prstGeom prst="rect">
            <a:avLst/>
          </a:prstGeom>
          <a:noFill/>
        </p:spPr>
        <p:txBody>
          <a:bodyPr wrap="square" rtlCol="0">
            <a:spAutoFit/>
          </a:bodyPr>
          <a:lstStyle/>
          <a:p>
            <a:r>
              <a:rPr lang="en-US" sz="1200" b="1" u="sng" dirty="0" smtClean="0">
                <a:solidFill>
                  <a:srgbClr val="5C2972"/>
                </a:solidFill>
                <a:latin typeface="Avenir Next" charset="0"/>
                <a:ea typeface="Avenir Next" charset="0"/>
                <a:cs typeface="Avenir Next" charset="0"/>
              </a:rPr>
              <a:t>Supporter | $500</a:t>
            </a:r>
          </a:p>
          <a:p>
            <a:pPr marL="342900" indent="-342900">
              <a:buFont typeface="+mj-lt"/>
              <a:buAutoNum type="arabicPeriod"/>
            </a:pPr>
            <a:r>
              <a:rPr lang="en-US" sz="1100" dirty="0" smtClean="0">
                <a:solidFill>
                  <a:srgbClr val="1A1682"/>
                </a:solidFill>
                <a:ea typeface="Avenir Next" charset="0"/>
                <a:cs typeface="Avenir Next" charset="0"/>
              </a:rPr>
              <a:t>Name recognition at one event of sponsor choice</a:t>
            </a:r>
          </a:p>
          <a:p>
            <a:pPr marL="342900" indent="-342900">
              <a:buFont typeface="+mj-lt"/>
              <a:buAutoNum type="arabicPeriod"/>
            </a:pPr>
            <a:r>
              <a:rPr lang="en-US" sz="1100" dirty="0" smtClean="0">
                <a:solidFill>
                  <a:srgbClr val="1A1682"/>
                </a:solidFill>
                <a:ea typeface="Avenir Next" charset="0"/>
                <a:cs typeface="Avenir Next" charset="0"/>
              </a:rPr>
              <a:t>Newsletter shout out</a:t>
            </a:r>
          </a:p>
          <a:p>
            <a:pPr marL="342900" indent="-342900">
              <a:buFont typeface="+mj-lt"/>
              <a:buAutoNum type="arabicPeriod"/>
            </a:pPr>
            <a:r>
              <a:rPr lang="en-US" sz="1100" dirty="0" smtClean="0">
                <a:solidFill>
                  <a:srgbClr val="1A1682"/>
                </a:solidFill>
                <a:ea typeface="Avenir Next" charset="0"/>
                <a:cs typeface="Avenir Next" charset="0"/>
              </a:rPr>
              <a:t>4 tickets to Dancing with the Athens Stars </a:t>
            </a:r>
            <a:r>
              <a:rPr lang="en-US" sz="1100" i="1" dirty="0" smtClean="0">
                <a:solidFill>
                  <a:srgbClr val="1A1682"/>
                </a:solidFill>
                <a:ea typeface="Avenir Next" charset="0"/>
                <a:cs typeface="Avenir Next" charset="0"/>
              </a:rPr>
              <a:t>or</a:t>
            </a:r>
            <a:r>
              <a:rPr lang="en-US" sz="1100" dirty="0" smtClean="0">
                <a:solidFill>
                  <a:srgbClr val="1A1682"/>
                </a:solidFill>
                <a:ea typeface="Avenir Next" charset="0"/>
                <a:cs typeface="Avenir Next" charset="0"/>
              </a:rPr>
              <a:t> Groovy Nights</a:t>
            </a:r>
          </a:p>
        </p:txBody>
      </p:sp>
      <p:sp>
        <p:nvSpPr>
          <p:cNvPr id="26" name="TextBox 25"/>
          <p:cNvSpPr txBox="1"/>
          <p:nvPr/>
        </p:nvSpPr>
        <p:spPr>
          <a:xfrm>
            <a:off x="2215153" y="9182577"/>
            <a:ext cx="5035550" cy="784830"/>
          </a:xfrm>
          <a:prstGeom prst="rect">
            <a:avLst/>
          </a:prstGeom>
          <a:noFill/>
        </p:spPr>
        <p:txBody>
          <a:bodyPr wrap="square" rtlCol="0">
            <a:spAutoFit/>
          </a:bodyPr>
          <a:lstStyle/>
          <a:p>
            <a:r>
              <a:rPr lang="en-US" sz="1200" b="1" u="sng" dirty="0" smtClean="0">
                <a:solidFill>
                  <a:srgbClr val="5C2972"/>
                </a:solidFill>
                <a:latin typeface="Avenir Next" charset="0"/>
                <a:ea typeface="Avenir Next" charset="0"/>
                <a:cs typeface="Avenir Next" charset="0"/>
              </a:rPr>
              <a:t>Friend | $250</a:t>
            </a:r>
          </a:p>
          <a:p>
            <a:pPr marL="342900" indent="-342900">
              <a:buFont typeface="+mj-lt"/>
              <a:buAutoNum type="arabicPeriod"/>
            </a:pPr>
            <a:r>
              <a:rPr lang="en-US" sz="1100" dirty="0" smtClean="0">
                <a:solidFill>
                  <a:srgbClr val="1A1682"/>
                </a:solidFill>
                <a:ea typeface="Avenir Next" charset="0"/>
                <a:cs typeface="Avenir Next" charset="0"/>
              </a:rPr>
              <a:t>Name recognition at one event of sponsor choice</a:t>
            </a:r>
          </a:p>
          <a:p>
            <a:pPr marL="342900" indent="-342900">
              <a:buFont typeface="+mj-lt"/>
              <a:buAutoNum type="arabicPeriod"/>
            </a:pPr>
            <a:r>
              <a:rPr lang="en-US" sz="1100" dirty="0" smtClean="0">
                <a:solidFill>
                  <a:srgbClr val="1A1682"/>
                </a:solidFill>
                <a:ea typeface="Avenir Next" charset="0"/>
                <a:cs typeface="Avenir Next" charset="0"/>
              </a:rPr>
              <a:t>Newsletter shout out </a:t>
            </a:r>
          </a:p>
          <a:p>
            <a:pPr marL="342900" indent="-342900">
              <a:buFont typeface="+mj-lt"/>
              <a:buAutoNum type="arabicPeriod"/>
            </a:pPr>
            <a:r>
              <a:rPr lang="en-US" sz="1100" dirty="0" smtClean="0">
                <a:solidFill>
                  <a:srgbClr val="1A1682"/>
                </a:solidFill>
                <a:ea typeface="Avenir Next" charset="0"/>
                <a:cs typeface="Avenir Next" charset="0"/>
              </a:rPr>
              <a:t>2 tickets to Dancing with the Athens Stars </a:t>
            </a:r>
            <a:r>
              <a:rPr lang="en-US" sz="1100" i="1" dirty="0" smtClean="0">
                <a:solidFill>
                  <a:srgbClr val="1A1682"/>
                </a:solidFill>
                <a:ea typeface="Avenir Next" charset="0"/>
                <a:cs typeface="Avenir Next" charset="0"/>
              </a:rPr>
              <a:t>o</a:t>
            </a:r>
            <a:r>
              <a:rPr lang="en-US" sz="1100" dirty="0" smtClean="0">
                <a:solidFill>
                  <a:srgbClr val="1A1682"/>
                </a:solidFill>
                <a:ea typeface="Avenir Next" charset="0"/>
                <a:cs typeface="Avenir Next" charset="0"/>
              </a:rPr>
              <a:t>r Groovy Nights</a:t>
            </a:r>
          </a:p>
        </p:txBody>
      </p:sp>
      <p:sp>
        <p:nvSpPr>
          <p:cNvPr id="11" name="TextBox 10"/>
          <p:cNvSpPr txBox="1"/>
          <p:nvPr/>
        </p:nvSpPr>
        <p:spPr>
          <a:xfrm>
            <a:off x="279455" y="3456038"/>
            <a:ext cx="1588827" cy="3108543"/>
          </a:xfrm>
          <a:prstGeom prst="rect">
            <a:avLst/>
          </a:prstGeom>
          <a:solidFill>
            <a:schemeClr val="bg1"/>
          </a:solidFill>
          <a:ln>
            <a:solidFill>
              <a:schemeClr val="accent1">
                <a:shade val="50000"/>
              </a:schemeClr>
            </a:solidFill>
          </a:ln>
        </p:spPr>
        <p:txBody>
          <a:bodyPr wrap="square" rtlCol="0">
            <a:spAutoFit/>
          </a:bodyPr>
          <a:lstStyle/>
          <a:p>
            <a:pPr algn="ctr"/>
            <a:r>
              <a:rPr lang="en-US" sz="1400" b="1" dirty="0" smtClean="0">
                <a:solidFill>
                  <a:srgbClr val="5C2972"/>
                </a:solidFill>
                <a:latin typeface="Avenir Next" charset="0"/>
                <a:ea typeface="Avenir Next" charset="0"/>
                <a:cs typeface="Avenir Next" charset="0"/>
              </a:rPr>
              <a:t>TERMS &amp; PAYMENT:</a:t>
            </a:r>
          </a:p>
          <a:p>
            <a:pPr algn="ctr"/>
            <a:r>
              <a:rPr lang="en-US" sz="1400" dirty="0" smtClean="0">
                <a:solidFill>
                  <a:srgbClr val="1A1682"/>
                </a:solidFill>
                <a:latin typeface="Avenir Next" charset="0"/>
                <a:ea typeface="Avenir Next" charset="0"/>
                <a:cs typeface="Avenir Next" charset="0"/>
              </a:rPr>
              <a:t>Please pay prior to 1/31/24 to ensure proper recognition in publicity materials. Make checks payable to Project Safe and mail to P.O. Box 7532, Athens, GA 30604.</a:t>
            </a:r>
            <a:endParaRPr lang="en-US" sz="1400" dirty="0">
              <a:solidFill>
                <a:srgbClr val="1A1682"/>
              </a:solidFill>
              <a:latin typeface="Avenir Next" charset="0"/>
              <a:ea typeface="Avenir Next" charset="0"/>
              <a:cs typeface="Avenir Next" charset="0"/>
            </a:endParaRPr>
          </a:p>
        </p:txBody>
      </p:sp>
      <p:pic>
        <p:nvPicPr>
          <p:cNvPr id="27" name="Picture 26" descr="C:\Users\jprit\OneDrive\Pictures\Hands resize.jpg"/>
          <p:cNvPicPr/>
          <p:nvPr/>
        </p:nvPicPr>
        <p:blipFill>
          <a:blip r:embed="rId3">
            <a:alphaModFix/>
            <a:extLst>
              <a:ext uri="{28A0092B-C50C-407E-A947-70E740481C1C}">
                <a14:useLocalDpi xmlns:a14="http://schemas.microsoft.com/office/drawing/2010/main" val="0"/>
              </a:ext>
            </a:extLst>
          </a:blip>
          <a:srcRect/>
          <a:stretch>
            <a:fillRect/>
          </a:stretch>
        </p:blipFill>
        <p:spPr bwMode="auto">
          <a:xfrm rot="5400000">
            <a:off x="-139470" y="7468806"/>
            <a:ext cx="2426674" cy="1814662"/>
          </a:xfrm>
          <a:prstGeom prst="rect">
            <a:avLst/>
          </a:prstGeom>
          <a:noFill/>
          <a:ln w="12700" cmpd="dbl">
            <a:solidFill>
              <a:srgbClr val="1A1682"/>
            </a:solidFill>
          </a:ln>
        </p:spPr>
      </p:pic>
    </p:spTree>
    <p:extLst>
      <p:ext uri="{BB962C8B-B14F-4D97-AF65-F5344CB8AC3E}">
        <p14:creationId xmlns:p14="http://schemas.microsoft.com/office/powerpoint/2010/main" val="1252780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6303</TotalTime>
  <Words>897</Words>
  <Application>Microsoft Office PowerPoint</Application>
  <PresentationFormat>Custom</PresentationFormat>
  <Paragraphs>71</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Avenir Next</vt:lpstr>
      <vt:lpstr>Calibri</vt:lpstr>
      <vt:lpstr>Calibri Light</vt:lpstr>
      <vt:lpstr>News Gothic MT</vt:lpstr>
      <vt:lpstr>Office Theme</vt:lpstr>
      <vt:lpstr>Annual Sponsorships  Project Safe, Inc.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Sponsorships  Project Safe, Inc.</dc:title>
  <dc:creator>Kendall Worman</dc:creator>
  <cp:lastModifiedBy>Staff</cp:lastModifiedBy>
  <cp:revision>54</cp:revision>
  <cp:lastPrinted>2019-06-10T21:12:06Z</cp:lastPrinted>
  <dcterms:created xsi:type="dcterms:W3CDTF">2019-06-06T18:41:00Z</dcterms:created>
  <dcterms:modified xsi:type="dcterms:W3CDTF">2023-04-06T19:48:09Z</dcterms:modified>
</cp:coreProperties>
</file>